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B6D2C-A0CF-4593-A365-9BD8E0EAA689}" type="datetimeFigureOut">
              <a:rPr lang="fr-FR" smtClean="0"/>
              <a:t>15/11/2023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E65D30-BF8B-4FF0-A9D0-7513B7E349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79626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A5D08E-0179-44C2-9D61-274631306F15}" type="datetimeFigureOut">
              <a:rPr lang="fr-FR" smtClean="0"/>
              <a:t>15/11/2023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89F311-7591-4C18-AABF-27090C5D92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38567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89F311-7591-4C18-AABF-27090C5D92BC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6680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C9C1-0FC9-4591-BD98-89E38C43FA61}" type="datetime1">
              <a:rPr lang="fr-FR" smtClean="0"/>
              <a:t>15/11/2023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3C376-432C-43B9-9D9A-6FF201BED7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9745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CA2A9-6FC9-48D2-97C6-47D3820D4C29}" type="datetime1">
              <a:rPr lang="fr-FR" smtClean="0"/>
              <a:t>15/11/2023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3C376-432C-43B9-9D9A-6FF201BED7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2576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8731B-BA79-4FB0-84E5-CAC6A516CD33}" type="datetime1">
              <a:rPr lang="fr-FR" smtClean="0"/>
              <a:t>15/11/2023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3C376-432C-43B9-9D9A-6FF201BED7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8142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33A20-0174-45AB-A44E-AEFEF7F29F37}" type="datetime1">
              <a:rPr lang="fr-FR" smtClean="0"/>
              <a:t>15/11/2023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3C376-432C-43B9-9D9A-6FF201BED7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5543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9EB92-051A-4C97-9C08-E7F4DB221F4A}" type="datetime1">
              <a:rPr lang="fr-FR" smtClean="0"/>
              <a:t>15/11/2023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3C376-432C-43B9-9D9A-6FF201BED7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1896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45C6-2DF4-4A70-9271-3B2BEF37828B}" type="datetime1">
              <a:rPr lang="fr-FR" smtClean="0"/>
              <a:t>15/11/2023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3C376-432C-43B9-9D9A-6FF201BED7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0150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931AA-7511-48BA-9779-0A64D79140C3}" type="datetime1">
              <a:rPr lang="fr-FR" smtClean="0"/>
              <a:t>15/11/2023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3C376-432C-43B9-9D9A-6FF201BED7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3759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036F-D44F-465F-99DE-72653F204C4C}" type="datetime1">
              <a:rPr lang="fr-FR" smtClean="0"/>
              <a:t>15/11/2023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3C376-432C-43B9-9D9A-6FF201BED7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0409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421ED-BF8D-4722-9E6A-E77B5F671CCF}" type="datetime1">
              <a:rPr lang="fr-FR" smtClean="0"/>
              <a:t>15/11/2023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3C376-432C-43B9-9D9A-6FF201BED7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5294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022D8-D939-4242-874F-90B075B380ED}" type="datetime1">
              <a:rPr lang="fr-FR" smtClean="0"/>
              <a:t>15/11/2023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3C376-432C-43B9-9D9A-6FF201BED7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2125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D2A4D-0D3F-4A90-BA20-09D8ADF41C93}" type="datetime1">
              <a:rPr lang="fr-FR" smtClean="0"/>
              <a:t>15/11/2023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3C376-432C-43B9-9D9A-6FF201BED7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7095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5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E6110-A819-44B0-BEE4-4D20E2C78CB7}" type="datetime1">
              <a:rPr lang="fr-FR" smtClean="0"/>
              <a:t>15/11/2023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3C376-432C-43B9-9D9A-6FF201BED7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8581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iffageconstruction.com/metiers/realisations/tour-bois-hyperion" TargetMode="External"/><Relationship Id="rId2" Type="http://schemas.openxmlformats.org/officeDocument/2006/relationships/hyperlink" Target="https://www.la-meca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arkeaarena.com/fr/arkea-arena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1700808"/>
            <a:ext cx="7772400" cy="1470025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fr-FR" dirty="0" err="1" smtClean="0">
                <a:solidFill>
                  <a:schemeClr val="accent1">
                    <a:lumMod val="50000"/>
                  </a:schemeClr>
                </a:solidFill>
              </a:rPr>
              <a:t>Status</a:t>
            </a:r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 du projet </a:t>
            </a:r>
            <a:r>
              <a:rPr lang="fr-FR" dirty="0" err="1" smtClean="0">
                <a:solidFill>
                  <a:schemeClr val="accent1">
                    <a:lumMod val="50000"/>
                  </a:schemeClr>
                </a:solidFill>
              </a:rPr>
              <a:t>Euratlantique</a:t>
            </a:r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b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de Bordeaux ( OIN)</a:t>
            </a:r>
            <a:endParaRPr lang="fr-F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1640" y="3645024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fr-FR" dirty="0" smtClean="0">
                <a:solidFill>
                  <a:schemeClr val="tx1"/>
                </a:solidFill>
              </a:rPr>
              <a:t>But : Faire de Bordeaux une métropole européenne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Secteur Bordeaux Bègles, Floirac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738 ha, 50 000 habitants,30 000 emplois, 30 000 logements construits à fin 2040</a:t>
            </a:r>
          </a:p>
          <a:p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3C376-432C-43B9-9D9A-6FF201BED79C}" type="slidenum">
              <a:rPr lang="fr-FR" smtClean="0"/>
              <a:t>1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61D30-D4DE-44A6-AC49-6FA7D9A3D5CB}" type="datetime1">
              <a:rPr lang="fr-FR" smtClean="0"/>
              <a:t>15/11/2023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784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Projet </a:t>
            </a:r>
            <a:r>
              <a:rPr lang="fr-FR" dirty="0" err="1" smtClean="0"/>
              <a:t>Euratlantique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2400" dirty="0" smtClean="0"/>
              <a:t>2</a:t>
            </a:r>
            <a:r>
              <a:rPr lang="fr-FR" sz="2400" baseline="30000" dirty="0" smtClean="0"/>
              <a:t>e</a:t>
            </a:r>
            <a:r>
              <a:rPr lang="fr-FR" sz="2400" dirty="0" smtClean="0"/>
              <a:t> projet OIN  d’envergure national après celui du  Grand Paris Express : Date de lancement : 2010 , fin de projet initial : 2030</a:t>
            </a:r>
          </a:p>
          <a:p>
            <a:r>
              <a:rPr lang="fr-FR" sz="2400" dirty="0" smtClean="0"/>
              <a:t>Investissement de plus 2 milliards € dans le périmètre concerné</a:t>
            </a:r>
          </a:p>
          <a:p>
            <a:r>
              <a:rPr lang="fr-FR" sz="2400" dirty="0" smtClean="0"/>
              <a:t>Pilotage : l’ Etat, la Métropole et les communes concernées</a:t>
            </a:r>
          </a:p>
          <a:p>
            <a:r>
              <a:rPr lang="fr-FR" sz="2400" dirty="0" smtClean="0"/>
              <a:t>Surface concernée : 738 ha sur les communes de Bordeaux, Bègles et Floirac</a:t>
            </a:r>
          </a:p>
          <a:p>
            <a:r>
              <a:rPr lang="fr-FR" sz="2400" dirty="0" smtClean="0"/>
              <a:t>Objectif : réguler le marché immobilier, accueillir 50 000 nouveaux habitants et  créer 30 000 emplois sur la zone</a:t>
            </a:r>
          </a:p>
          <a:p>
            <a:r>
              <a:rPr lang="fr-FR" sz="2400" dirty="0" smtClean="0"/>
              <a:t>Décision 2023 : rallonge de 10 ans pour le projet, terme repoussé à 2040. Rallonge budgétaire envisagée entre </a:t>
            </a:r>
            <a:r>
              <a:rPr lang="fr-FR" sz="2400" b="1" dirty="0" smtClean="0"/>
              <a:t>100 et 150 Mln€</a:t>
            </a:r>
            <a:endParaRPr lang="fr-FR" sz="2400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3C376-432C-43B9-9D9A-6FF201BED79C}" type="slidenum">
              <a:rPr lang="fr-FR" smtClean="0"/>
              <a:t>2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39D84-201F-4E89-B1BD-9941C53FB9DC}" type="datetime1">
              <a:rPr lang="fr-FR" smtClean="0"/>
              <a:t>15/11/2023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939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Projet </a:t>
            </a:r>
            <a:r>
              <a:rPr lang="fr-FR" dirty="0" err="1" smtClean="0"/>
              <a:t>Euratlantique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 smtClean="0"/>
              <a:t>Financement : l’OIN se finance sur les opérations dans son périmètre ( cessions de terrains etc…) la participation des pouvoirs publics sert de filet de sécurité. </a:t>
            </a:r>
          </a:p>
          <a:p>
            <a:r>
              <a:rPr lang="fr-FR" sz="2400" dirty="0" smtClean="0"/>
              <a:t>En 2010, </a:t>
            </a:r>
            <a:r>
              <a:rPr lang="fr-FR" sz="2400" b="1" dirty="0" smtClean="0"/>
              <a:t>100 Mln €   </a:t>
            </a:r>
            <a:r>
              <a:rPr lang="fr-FR" sz="2400" dirty="0" smtClean="0"/>
              <a:t>avait été mis sur la table : Etat ( 35%), Métropole ( 35%) Bordeaux (20%), Bègles (7%), Floirac ( 3%)</a:t>
            </a:r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3C376-432C-43B9-9D9A-6FF201BED79C}" type="slidenum">
              <a:rPr lang="fr-FR" smtClean="0"/>
              <a:t>3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B7E6A-5F2C-4779-B8E5-034A94F9EE76}" type="datetime1">
              <a:rPr lang="fr-FR" smtClean="0"/>
              <a:t>15/11/2023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065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Projet </a:t>
            </a:r>
            <a:r>
              <a:rPr lang="fr-FR" dirty="0" err="1" smtClean="0"/>
              <a:t>Euratlantique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 smtClean="0"/>
              <a:t>Bilan à mi-mandat  concernant le logement:</a:t>
            </a:r>
          </a:p>
          <a:p>
            <a:r>
              <a:rPr lang="fr-FR" sz="2400" dirty="0" smtClean="0"/>
              <a:t>l’ objectif de </a:t>
            </a:r>
            <a:r>
              <a:rPr lang="fr-FR" sz="2400" b="1" dirty="0" smtClean="0"/>
              <a:t>26 000 </a:t>
            </a:r>
            <a:r>
              <a:rPr lang="fr-FR" sz="2400" dirty="0" smtClean="0"/>
              <a:t>logements construits pour fin 2030 ne sera pas atteint et de loin. 3</a:t>
            </a:r>
            <a:r>
              <a:rPr lang="fr-FR" sz="2400" b="1" dirty="0" smtClean="0"/>
              <a:t>000</a:t>
            </a:r>
            <a:r>
              <a:rPr lang="fr-FR" sz="2400" dirty="0" smtClean="0"/>
              <a:t> logements livrés fin 2022 seulement ( 1900  dans la ZAC St Jean-</a:t>
            </a:r>
            <a:r>
              <a:rPr lang="fr-FR" sz="2400" dirty="0" err="1" smtClean="0"/>
              <a:t>Belcier</a:t>
            </a:r>
            <a:r>
              <a:rPr lang="fr-FR" sz="2400" dirty="0" smtClean="0"/>
              <a:t> et 1100 dans la ZAC Garonne-Eiffel)</a:t>
            </a:r>
          </a:p>
          <a:p>
            <a:r>
              <a:rPr lang="fr-FR" sz="2400" dirty="0" smtClean="0"/>
              <a:t>Objectifs réactualisés à mi-mandat :</a:t>
            </a:r>
          </a:p>
          <a:p>
            <a:pPr lvl="1"/>
            <a:r>
              <a:rPr lang="fr-FR" sz="2000" dirty="0" smtClean="0"/>
              <a:t>Production de logements abordables et mixité urbaine</a:t>
            </a:r>
          </a:p>
          <a:p>
            <a:pPr lvl="1"/>
            <a:r>
              <a:rPr lang="fr-FR" sz="2000" dirty="0" smtClean="0"/>
              <a:t>Transition énergétique et écologique</a:t>
            </a:r>
          </a:p>
          <a:p>
            <a:pPr lvl="1"/>
            <a:r>
              <a:rPr lang="fr-FR" sz="2000" dirty="0" smtClean="0"/>
              <a:t>Conception d’une ville inclusive et créatrice de valeurs</a:t>
            </a:r>
          </a:p>
          <a:p>
            <a:pPr lvl="1"/>
            <a:r>
              <a:rPr lang="fr-FR" sz="2000" dirty="0" smtClean="0"/>
              <a:t>Soutenabilité économique de l’ OIN pour les finances publiques</a:t>
            </a:r>
          </a:p>
          <a:p>
            <a:pPr marL="457200" lvl="1" indent="0">
              <a:buNone/>
            </a:pPr>
            <a:endParaRPr lang="fr-FR" sz="2000" dirty="0" smtClean="0"/>
          </a:p>
          <a:p>
            <a:pPr lvl="1"/>
            <a:endParaRPr lang="fr-FR" sz="2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3C376-432C-43B9-9D9A-6FF201BED79C}" type="slidenum">
              <a:rPr lang="fr-FR" smtClean="0"/>
              <a:t>4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FDE48-58FC-49A6-82C1-395EEF8B1759}" type="datetime1">
              <a:rPr lang="fr-FR" smtClean="0"/>
              <a:t>15/11/2023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741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réalisations à fin 2023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00050"/>
            <a:r>
              <a:rPr lang="fr-FR" sz="2400" dirty="0" smtClean="0"/>
              <a:t>le 2 juillet 2017 : </a:t>
            </a:r>
            <a:r>
              <a:rPr lang="fr-FR" sz="2400" dirty="0"/>
              <a:t>a</a:t>
            </a:r>
            <a:r>
              <a:rPr lang="fr-FR" sz="2400" dirty="0" smtClean="0"/>
              <a:t>rrivée de </a:t>
            </a:r>
            <a:r>
              <a:rPr lang="fr-FR" sz="2400" dirty="0" smtClean="0"/>
              <a:t>la</a:t>
            </a:r>
            <a:r>
              <a:rPr lang="fr-FR" sz="2400" dirty="0" smtClean="0"/>
              <a:t> </a:t>
            </a:r>
            <a:r>
              <a:rPr lang="fr-FR" sz="2400" dirty="0" smtClean="0"/>
              <a:t>LGV </a:t>
            </a:r>
            <a:r>
              <a:rPr lang="fr-FR" sz="2400" dirty="0" smtClean="0"/>
              <a:t>( TGV)</a:t>
            </a:r>
            <a:endParaRPr lang="fr-FR" sz="2400" dirty="0" smtClean="0"/>
          </a:p>
          <a:p>
            <a:pPr marL="400050"/>
            <a:r>
              <a:rPr lang="fr-FR" sz="2400" dirty="0" smtClean="0"/>
              <a:t>2017 : la caisse d’Epargne Aquitaine </a:t>
            </a:r>
            <a:r>
              <a:rPr lang="fr-FR" sz="2400" dirty="0" err="1" smtClean="0"/>
              <a:t>Poitou-Charente</a:t>
            </a:r>
            <a:r>
              <a:rPr lang="fr-FR" sz="2400" dirty="0" smtClean="0"/>
              <a:t> s’installe près de la </a:t>
            </a:r>
            <a:r>
              <a:rPr lang="fr-FR" sz="2400" dirty="0" err="1" smtClean="0"/>
              <a:t>Méca</a:t>
            </a:r>
            <a:endParaRPr lang="fr-FR" sz="2400" dirty="0" smtClean="0"/>
          </a:p>
          <a:p>
            <a:pPr marL="400050"/>
            <a:r>
              <a:rPr lang="fr-FR" sz="2400" dirty="0" smtClean="0"/>
              <a:t>2018 : Livraison de la salle de spectacle l’ </a:t>
            </a:r>
            <a:r>
              <a:rPr lang="fr-FR" sz="2400" dirty="0" err="1" smtClean="0"/>
              <a:t>Arkéa</a:t>
            </a:r>
            <a:r>
              <a:rPr lang="fr-FR" sz="2400" dirty="0"/>
              <a:t>-</a:t>
            </a:r>
            <a:r>
              <a:rPr lang="fr-FR" sz="2400" dirty="0" smtClean="0"/>
              <a:t>Aréna </a:t>
            </a:r>
            <a:r>
              <a:rPr lang="fr-FR" sz="2400" dirty="0" smtClean="0"/>
              <a:t>à Floirac ( 12 000 spectateurs)</a:t>
            </a:r>
          </a:p>
          <a:p>
            <a:pPr marL="400050"/>
            <a:r>
              <a:rPr lang="fr-FR" sz="2400" dirty="0" smtClean="0"/>
              <a:t>2019 : inauguration de la MECA ( Maison de l’ Economie </a:t>
            </a:r>
            <a:r>
              <a:rPr lang="fr-FR" sz="2400" dirty="0"/>
              <a:t>C</a:t>
            </a:r>
            <a:r>
              <a:rPr lang="fr-FR" sz="2400" dirty="0" smtClean="0"/>
              <a:t>réative  et de la culture) quai </a:t>
            </a:r>
            <a:r>
              <a:rPr lang="fr-FR" sz="2400" dirty="0" err="1" smtClean="0"/>
              <a:t>Paludade</a:t>
            </a:r>
            <a:r>
              <a:rPr lang="fr-FR" sz="2400" dirty="0" smtClean="0"/>
              <a:t> sur l’ancien site de l’abattoir</a:t>
            </a:r>
          </a:p>
          <a:p>
            <a:pPr marL="400050"/>
            <a:r>
              <a:rPr lang="fr-FR" sz="2400" dirty="0" smtClean="0"/>
              <a:t>La tour </a:t>
            </a:r>
            <a:r>
              <a:rPr lang="fr-FR" sz="2400" dirty="0" smtClean="0"/>
              <a:t>Hypérion</a:t>
            </a:r>
            <a:r>
              <a:rPr lang="fr-FR" sz="2400" dirty="0" smtClean="0"/>
              <a:t>, la plus haute tour en  bois d’habitation de France est livrée en 2021 dans le quartier Carles-Vernet</a:t>
            </a:r>
          </a:p>
          <a:p>
            <a:pPr marL="400050"/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3C376-432C-43B9-9D9A-6FF201BED79C}" type="slidenum">
              <a:rPr lang="fr-FR" smtClean="0"/>
              <a:t>5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13A77-2079-479A-AD3F-9555CBC03081}" type="datetime1">
              <a:rPr lang="fr-FR" smtClean="0"/>
              <a:t>15/11/2023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047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réalisations  suite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00050"/>
            <a:r>
              <a:rPr lang="fr-FR" sz="2400" dirty="0" smtClean="0"/>
              <a:t>Rive droite : Le groupe </a:t>
            </a:r>
            <a:r>
              <a:rPr lang="fr-FR" sz="2400" dirty="0" err="1" smtClean="0"/>
              <a:t>Fayat</a:t>
            </a:r>
            <a:r>
              <a:rPr lang="fr-FR" sz="2400" dirty="0" smtClean="0"/>
              <a:t> construit son futur siège social au cœur d’un programme immobilier de 20 000m2</a:t>
            </a:r>
          </a:p>
          <a:p>
            <a:pPr marL="400050"/>
            <a:r>
              <a:rPr lang="fr-FR" sz="2400" dirty="0" smtClean="0"/>
              <a:t>Juillet 2022 : livraison du pont La Palombe ( quartier Amédée Saint-Germain et Armagnac)</a:t>
            </a:r>
          </a:p>
          <a:p>
            <a:pPr marL="400050"/>
            <a:r>
              <a:rPr lang="fr-FR" sz="2400" dirty="0" smtClean="0"/>
              <a:t>Livraison de la place de l’Armagnac et du jardin de l’Ars</a:t>
            </a:r>
          </a:p>
          <a:p>
            <a:pPr marL="400050"/>
            <a:r>
              <a:rPr lang="fr-FR" sz="2400" dirty="0" smtClean="0"/>
              <a:t>2023 : livraison du programme du Belvédère en cours rive-droite</a:t>
            </a:r>
          </a:p>
          <a:p>
            <a:pPr marL="400050"/>
            <a:r>
              <a:rPr lang="fr-FR" sz="2400" dirty="0" smtClean="0"/>
              <a:t>2024 : livraison probable du pont Simone-Veil</a:t>
            </a:r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3C376-432C-43B9-9D9A-6FF201BED79C}" type="slidenum">
              <a:rPr lang="fr-FR" smtClean="0"/>
              <a:t>6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5867-8F28-4963-8EC6-18006162C120}" type="datetime1">
              <a:rPr lang="fr-FR" smtClean="0"/>
              <a:t>15/11/2023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792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liens web utiles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 smtClean="0">
                <a:hlinkClick r:id="rId2"/>
              </a:rPr>
              <a:t>www.bordeaux-euratlantique.fr</a:t>
            </a:r>
          </a:p>
          <a:p>
            <a:r>
              <a:rPr lang="fr-FR" sz="2400" u="sng" dirty="0" smtClean="0">
                <a:hlinkClick r:id="rId2"/>
              </a:rPr>
              <a:t> </a:t>
            </a:r>
            <a:r>
              <a:rPr lang="fr-FR" sz="2400" dirty="0" smtClean="0">
                <a:hlinkClick r:id="rId2"/>
              </a:rPr>
              <a:t>https</a:t>
            </a:r>
            <a:r>
              <a:rPr lang="fr-FR" sz="2400" dirty="0" smtClean="0">
                <a:hlinkClick r:id="rId2"/>
              </a:rPr>
              <a:t>://www.la-meca.com/</a:t>
            </a:r>
            <a:r>
              <a:rPr lang="fr-FR" sz="2400" dirty="0" smtClean="0"/>
              <a:t> : La </a:t>
            </a:r>
            <a:r>
              <a:rPr lang="fr-FR" sz="2400" dirty="0" err="1" smtClean="0"/>
              <a:t>Méca</a:t>
            </a:r>
            <a:endParaRPr lang="fr-FR" sz="2400" dirty="0" smtClean="0"/>
          </a:p>
          <a:p>
            <a:r>
              <a:rPr lang="fr-FR" sz="2400" dirty="0" smtClean="0">
                <a:hlinkClick r:id="rId3"/>
              </a:rPr>
              <a:t>https://www.eiffageconstruction.com/metiers/realisations/tour-bois-hyperion</a:t>
            </a:r>
            <a:r>
              <a:rPr lang="fr-FR" sz="2400" dirty="0" smtClean="0"/>
              <a:t> : La tour Hypérion</a:t>
            </a:r>
          </a:p>
          <a:p>
            <a:r>
              <a:rPr lang="fr-FR" sz="2400" dirty="0" err="1" smtClean="0">
                <a:hlinkClick r:id="rId4"/>
              </a:rPr>
              <a:t>Arkéa</a:t>
            </a:r>
            <a:r>
              <a:rPr lang="fr-FR" sz="2400" dirty="0" smtClean="0">
                <a:hlinkClick r:id="rId4"/>
              </a:rPr>
              <a:t> </a:t>
            </a:r>
            <a:r>
              <a:rPr lang="fr-FR" sz="2400" dirty="0" err="1" smtClean="0">
                <a:hlinkClick r:id="rId4"/>
              </a:rPr>
              <a:t>Arena</a:t>
            </a:r>
            <a:r>
              <a:rPr lang="fr-FR" sz="2400" dirty="0" smtClean="0">
                <a:hlinkClick r:id="rId4"/>
              </a:rPr>
              <a:t> - Concerts, Spectacles, Live - Billetterie officielle (arkeaarena.com)</a:t>
            </a:r>
            <a:r>
              <a:rPr lang="fr-FR" sz="2400" dirty="0" smtClean="0"/>
              <a:t> : l’ </a:t>
            </a:r>
            <a:r>
              <a:rPr lang="fr-FR" sz="2400" dirty="0" err="1" smtClean="0"/>
              <a:t>Arkéa</a:t>
            </a:r>
            <a:r>
              <a:rPr lang="fr-FR" sz="2400" dirty="0" smtClean="0"/>
              <a:t> Aréna</a:t>
            </a:r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3C376-432C-43B9-9D9A-6FF201BED79C}" type="slidenum">
              <a:rPr lang="fr-FR" smtClean="0"/>
              <a:t>7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6955B-A527-4330-9267-BAD282230B68}" type="datetime1">
              <a:rPr lang="fr-FR" smtClean="0"/>
              <a:t>15/11/2023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417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Galerie photos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196752"/>
            <a:ext cx="8424936" cy="5112568"/>
          </a:xfrm>
        </p:spPr>
        <p:txBody>
          <a:bodyPr/>
          <a:lstStyle/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3C376-432C-43B9-9D9A-6FF201BED79C}" type="slidenum">
              <a:rPr lang="fr-FR" smtClean="0"/>
              <a:t>8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3E6D-898C-4ABE-A15B-BBC9D4B34D9C}" type="datetime1">
              <a:rPr lang="fr-FR" smtClean="0"/>
              <a:t>15/11/2023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172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501</Words>
  <Application>Microsoft Office PowerPoint</Application>
  <PresentationFormat>Affichage à l'écran (4:3)</PresentationFormat>
  <Paragraphs>61</Paragraphs>
  <Slides>8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Status du projet Euratlantique  de Bordeaux ( OIN)</vt:lpstr>
      <vt:lpstr>Projet Euratlantique</vt:lpstr>
      <vt:lpstr>Projet Euratlantique</vt:lpstr>
      <vt:lpstr>Projet Euratlantique</vt:lpstr>
      <vt:lpstr>Les réalisations à fin 2023</vt:lpstr>
      <vt:lpstr>Les réalisations  suite </vt:lpstr>
      <vt:lpstr>Les liens web utiles</vt:lpstr>
      <vt:lpstr>Galerie photos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projet OIN  Euratlantique</dc:title>
  <dc:creator>Daniel</dc:creator>
  <cp:lastModifiedBy>Daniel</cp:lastModifiedBy>
  <cp:revision>20</cp:revision>
  <dcterms:created xsi:type="dcterms:W3CDTF">2023-11-14T11:09:14Z</dcterms:created>
  <dcterms:modified xsi:type="dcterms:W3CDTF">2023-11-15T09:55:37Z</dcterms:modified>
</cp:coreProperties>
</file>